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7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0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348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545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08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78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7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015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832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460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38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71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10BF-D477-4207-9240-4DA62B10F64B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CB6C7-21B9-43E2-8CCC-9BB9DFC3334A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13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p.digischool.nl/engels/oefenen/grammatica/onregelmatige-werkwoorde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ud.digischool.nl/en/grammatica/presperf-vraag2.htm" TargetMode="External"/><Relationship Id="rId2" Type="http://schemas.openxmlformats.org/officeDocument/2006/relationships/hyperlink" Target="http://oud.digischool.nl/en/grammatica/presperf-vraag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estergijs.nl/item/present-perfect/" TargetMode="External"/><Relationship Id="rId5" Type="http://schemas.openxmlformats.org/officeDocument/2006/relationships/hyperlink" Target="http://oefeningenengels.classy.be/present%20perfect%20tenses.html" TargetMode="External"/><Relationship Id="rId4" Type="http://schemas.openxmlformats.org/officeDocument/2006/relationships/hyperlink" Target="http://engelsklaslokaal.nl/oefenen-met-grammatica/oefenen-met-1-tijd/present-perfec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6600" b="1" dirty="0">
                <a:solidFill>
                  <a:srgbClr val="00B050"/>
                </a:solidFill>
              </a:rPr>
              <a:t>Present perfect</a:t>
            </a:r>
            <a:endParaRPr lang="pl-PL" sz="6600" b="1" dirty="0">
              <a:solidFill>
                <a:srgbClr val="00B05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918856"/>
            <a:ext cx="9144000" cy="1338943"/>
          </a:xfrm>
        </p:spPr>
        <p:txBody>
          <a:bodyPr>
            <a:normAutofit/>
          </a:bodyPr>
          <a:lstStyle/>
          <a:p>
            <a:r>
              <a:rPr lang="nl-NL" sz="3600" b="1" dirty="0">
                <a:solidFill>
                  <a:schemeClr val="bg1">
                    <a:lumMod val="75000"/>
                  </a:schemeClr>
                </a:solidFill>
              </a:rPr>
              <a:t>Voltooid tegenwoordige tijd</a:t>
            </a:r>
            <a:endParaRPr lang="pl-PL" sz="36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55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70C0"/>
                </a:solidFill>
              </a:rPr>
              <a:t>Bevestigende zinnen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De present perfect bestaat uit </a:t>
            </a:r>
            <a:r>
              <a:rPr lang="nl-NL" i="1" dirty="0"/>
              <a:t>have / has + voltooid deelwoord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/>
              <a:t>I, you, we, </a:t>
            </a:r>
            <a:r>
              <a:rPr lang="nl-NL" dirty="0" err="1"/>
              <a:t>they</a:t>
            </a:r>
            <a:r>
              <a:rPr lang="nl-NL" dirty="0"/>
              <a:t> </a:t>
            </a:r>
            <a:r>
              <a:rPr lang="nl-NL" dirty="0">
                <a:solidFill>
                  <a:srgbClr val="FF0000"/>
                </a:solidFill>
              </a:rPr>
              <a:t>have been</a:t>
            </a:r>
          </a:p>
          <a:p>
            <a:pPr marL="0" indent="0">
              <a:buNone/>
            </a:pPr>
            <a:r>
              <a:rPr lang="nl-NL" dirty="0"/>
              <a:t>he, </a:t>
            </a:r>
            <a:r>
              <a:rPr lang="nl-NL" dirty="0" err="1"/>
              <a:t>she</a:t>
            </a:r>
            <a:r>
              <a:rPr lang="nl-NL" dirty="0"/>
              <a:t> it </a:t>
            </a:r>
            <a:r>
              <a:rPr lang="nl-NL" dirty="0">
                <a:solidFill>
                  <a:srgbClr val="FF0000"/>
                </a:solidFill>
              </a:rPr>
              <a:t>has been</a:t>
            </a:r>
          </a:p>
          <a:p>
            <a:r>
              <a:rPr lang="nl-NL" dirty="0"/>
              <a:t>Een voltooid deelwoord maak je bij regelmatig werkwoorden door -</a:t>
            </a:r>
            <a:r>
              <a:rPr lang="nl-NL" dirty="0" err="1"/>
              <a:t>ed</a:t>
            </a:r>
            <a:r>
              <a:rPr lang="nl-NL" dirty="0"/>
              <a:t> achter het werkwoord te plaatsen (</a:t>
            </a:r>
            <a:r>
              <a:rPr lang="nl-NL" dirty="0" err="1"/>
              <a:t>work</a:t>
            </a:r>
            <a:r>
              <a:rPr lang="nl-NL" dirty="0"/>
              <a:t> – have </a:t>
            </a:r>
            <a:r>
              <a:rPr lang="nl-NL" dirty="0" err="1"/>
              <a:t>worked</a:t>
            </a:r>
            <a:r>
              <a:rPr lang="nl-NL" dirty="0"/>
              <a:t>), net zoals je dat bij de past simple (verleden tijd) doet.</a:t>
            </a:r>
          </a:p>
          <a:p>
            <a:r>
              <a:rPr lang="nl-NL" dirty="0"/>
              <a:t>Daarnaast zijn er ook onregelmatige werkwoorden. Zij hebben een afwijkende vorm voor de simple past en het voltooid deelwoord.</a:t>
            </a:r>
          </a:p>
          <a:p>
            <a:r>
              <a:rPr lang="nl-NL" dirty="0"/>
              <a:t>Je kunt de onregelmatige werkwoorden leren en oefenen op deze </a:t>
            </a:r>
            <a:r>
              <a:rPr lang="nl-NL" dirty="0" err="1"/>
              <a:t>pagina:</a:t>
            </a:r>
            <a:r>
              <a:rPr lang="nl-NL" b="1" dirty="0" err="1">
                <a:hlinkClick r:id="rId2"/>
              </a:rPr>
              <a:t>http</a:t>
            </a:r>
            <a:r>
              <a:rPr lang="nl-NL" b="1" dirty="0">
                <a:hlinkClick r:id="rId2"/>
              </a:rPr>
              <a:t>://wp.digischool.nl/</a:t>
            </a:r>
            <a:r>
              <a:rPr lang="nl-NL" b="1" dirty="0" err="1">
                <a:hlinkClick r:id="rId2"/>
              </a:rPr>
              <a:t>engels</a:t>
            </a:r>
            <a:r>
              <a:rPr lang="nl-NL" b="1" dirty="0">
                <a:hlinkClick r:id="rId2"/>
              </a:rPr>
              <a:t>/oefenen/grammatica/onregelmatige-werkwoorden/</a:t>
            </a:r>
            <a:endParaRPr lang="nl-N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503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666875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0070C0"/>
                </a:solidFill>
              </a:rPr>
              <a:t>Vragende zinnen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56342" y="2365829"/>
            <a:ext cx="10497457" cy="3811134"/>
          </a:xfrm>
        </p:spPr>
        <p:txBody>
          <a:bodyPr>
            <a:normAutofit/>
          </a:bodyPr>
          <a:lstStyle/>
          <a:p>
            <a:r>
              <a:rPr lang="nl-NL" dirty="0"/>
              <a:t>Zet </a:t>
            </a:r>
            <a:r>
              <a:rPr lang="nl-NL" i="1" dirty="0"/>
              <a:t>have / has </a:t>
            </a:r>
            <a:r>
              <a:rPr lang="nl-NL" dirty="0"/>
              <a:t>vooraan.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I have </a:t>
            </a:r>
            <a:r>
              <a:rPr lang="nl-NL" dirty="0" err="1"/>
              <a:t>seen</a:t>
            </a:r>
            <a:r>
              <a:rPr lang="nl-NL" dirty="0"/>
              <a:t> this film.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Have you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seen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this film?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 The teacher has </a:t>
            </a:r>
            <a:r>
              <a:rPr lang="nl-NL" dirty="0" err="1">
                <a:sym typeface="Wingdings" panose="05000000000000000000" pitchFamily="2" charset="2"/>
              </a:rPr>
              <a:t>given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us</a:t>
            </a:r>
            <a:r>
              <a:rPr lang="nl-NL" dirty="0">
                <a:sym typeface="Wingdings" panose="05000000000000000000" pitchFamily="2" charset="2"/>
              </a:rPr>
              <a:t> a test.  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Has the teacher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given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you a test?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515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2000704"/>
          </a:xfrm>
        </p:spPr>
        <p:txBody>
          <a:bodyPr/>
          <a:lstStyle/>
          <a:p>
            <a:pPr algn="ctr"/>
            <a:r>
              <a:rPr lang="nl-NL" b="1" dirty="0">
                <a:solidFill>
                  <a:srgbClr val="0070C0"/>
                </a:solidFill>
              </a:rPr>
              <a:t>Ontkennende zinnen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2365829"/>
            <a:ext cx="10439400" cy="3811134"/>
          </a:xfrm>
        </p:spPr>
        <p:txBody>
          <a:bodyPr/>
          <a:lstStyle/>
          <a:p>
            <a:r>
              <a:rPr lang="nl-NL" dirty="0"/>
              <a:t>Zet </a:t>
            </a:r>
            <a:r>
              <a:rPr lang="nl-NL" i="1" dirty="0" err="1"/>
              <a:t>not</a:t>
            </a:r>
            <a:r>
              <a:rPr lang="nl-NL" dirty="0"/>
              <a:t> achter have / has.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I have </a:t>
            </a:r>
            <a:r>
              <a:rPr lang="nl-NL" dirty="0" err="1"/>
              <a:t>seen</a:t>
            </a:r>
            <a:r>
              <a:rPr lang="nl-NL" dirty="0"/>
              <a:t> this film. </a:t>
            </a:r>
            <a:r>
              <a:rPr lang="nl-NL" dirty="0">
                <a:sym typeface="Wingdings" panose="05000000000000000000" pitchFamily="2" charset="2"/>
              </a:rPr>
              <a:t> I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haven’t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seen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>
                <a:sym typeface="Wingdings" panose="05000000000000000000" pitchFamily="2" charset="2"/>
              </a:rPr>
              <a:t>this film.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  The teacher has </a:t>
            </a:r>
            <a:r>
              <a:rPr lang="nl-NL" dirty="0" err="1">
                <a:sym typeface="Wingdings" panose="05000000000000000000" pitchFamily="2" charset="2"/>
              </a:rPr>
              <a:t>given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us</a:t>
            </a:r>
            <a:r>
              <a:rPr lang="nl-NL" dirty="0">
                <a:sym typeface="Wingdings" panose="05000000000000000000" pitchFamily="2" charset="2"/>
              </a:rPr>
              <a:t> a test.  The teacher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hasn’t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 err="1">
                <a:solidFill>
                  <a:srgbClr val="FF0000"/>
                </a:solidFill>
                <a:sym typeface="Wingdings" panose="05000000000000000000" pitchFamily="2" charset="2"/>
              </a:rPr>
              <a:t>given</a:t>
            </a:r>
            <a:r>
              <a:rPr lang="nl-NL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nl-NL" dirty="0" err="1">
                <a:sym typeface="Wingdings" panose="05000000000000000000" pitchFamily="2" charset="2"/>
              </a:rPr>
              <a:t>us</a:t>
            </a:r>
            <a:r>
              <a:rPr lang="nl-NL" dirty="0">
                <a:sym typeface="Wingdings" panose="05000000000000000000" pitchFamily="2" charset="2"/>
              </a:rPr>
              <a:t> a test.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187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70C0"/>
                </a:solidFill>
              </a:rPr>
              <a:t>Gebruik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Dingen die net gebeurt zijn.</a:t>
            </a:r>
          </a:p>
          <a:p>
            <a:pPr marL="0" indent="0">
              <a:buNone/>
            </a:pPr>
            <a:r>
              <a:rPr lang="nl-NL" dirty="0"/>
              <a:t>  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He has cut his </a:t>
            </a:r>
            <a:r>
              <a:rPr lang="nl-NL" dirty="0" err="1"/>
              <a:t>finger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Vaak merk je er nu het resultaat van.</a:t>
            </a:r>
          </a:p>
          <a:p>
            <a:pPr marL="0" indent="0">
              <a:buNone/>
            </a:pPr>
            <a:r>
              <a:rPr lang="nl-NL" dirty="0"/>
              <a:t> 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 err="1"/>
              <a:t>She</a:t>
            </a:r>
            <a:r>
              <a:rPr lang="nl-NL" dirty="0"/>
              <a:t> has </a:t>
            </a:r>
            <a:r>
              <a:rPr lang="nl-NL" dirty="0" err="1"/>
              <a:t>missed</a:t>
            </a:r>
            <a:r>
              <a:rPr lang="nl-NL" dirty="0"/>
              <a:t> the bus. </a:t>
            </a:r>
            <a:r>
              <a:rPr lang="nl-NL" dirty="0" err="1"/>
              <a:t>She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late.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Iets is in het verleden begonnen en is nu nog aan de gang. Het is nog niet afgelopen.</a:t>
            </a:r>
          </a:p>
          <a:p>
            <a:pPr marL="0" indent="0">
              <a:buNone/>
            </a:pPr>
            <a:r>
              <a:rPr lang="nl-NL" dirty="0"/>
              <a:t>  </a:t>
            </a: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He has </a:t>
            </a:r>
            <a:r>
              <a:rPr lang="nl-NL" dirty="0" err="1"/>
              <a:t>worked</a:t>
            </a:r>
            <a:r>
              <a:rPr lang="nl-NL" dirty="0"/>
              <a:t> here for five </a:t>
            </a:r>
            <a:r>
              <a:rPr lang="nl-NL" dirty="0" err="1"/>
              <a:t>years</a:t>
            </a:r>
            <a:r>
              <a:rPr lang="nl-NL" dirty="0"/>
              <a:t>. – Hij werkt hier al vijf jaar.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8476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70C0"/>
                </a:solidFill>
              </a:rPr>
              <a:t>Signaalwoorden</a:t>
            </a:r>
            <a:endParaRPr lang="pl-PL" b="1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err="1"/>
              <a:t>just</a:t>
            </a:r>
            <a:r>
              <a:rPr lang="nl-NL" dirty="0"/>
              <a:t> – net</a:t>
            </a:r>
          </a:p>
          <a:p>
            <a:r>
              <a:rPr lang="nl-NL" dirty="0" err="1"/>
              <a:t>already</a:t>
            </a:r>
            <a:r>
              <a:rPr lang="nl-NL" dirty="0"/>
              <a:t> – al</a:t>
            </a:r>
          </a:p>
          <a:p>
            <a:r>
              <a:rPr lang="nl-NL" dirty="0" err="1"/>
              <a:t>yet</a:t>
            </a:r>
            <a:r>
              <a:rPr lang="nl-NL" dirty="0"/>
              <a:t> – al (in vragen) </a:t>
            </a:r>
          </a:p>
          <a:p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yet</a:t>
            </a:r>
            <a:r>
              <a:rPr lang="nl-NL" dirty="0"/>
              <a:t> – nog niet</a:t>
            </a:r>
          </a:p>
          <a:p>
            <a:r>
              <a:rPr lang="nl-NL" dirty="0" err="1"/>
              <a:t>always</a:t>
            </a:r>
            <a:r>
              <a:rPr lang="nl-NL" dirty="0"/>
              <a:t> – altijd al</a:t>
            </a:r>
          </a:p>
          <a:p>
            <a:r>
              <a:rPr lang="nl-NL" dirty="0"/>
              <a:t>never - nooit</a:t>
            </a:r>
          </a:p>
          <a:p>
            <a:r>
              <a:rPr lang="nl-NL" dirty="0"/>
              <a:t>ever – ooit</a:t>
            </a:r>
          </a:p>
          <a:p>
            <a:r>
              <a:rPr lang="nl-NL" dirty="0" err="1"/>
              <a:t>since</a:t>
            </a:r>
            <a:r>
              <a:rPr lang="nl-NL" dirty="0"/>
              <a:t> - sinds</a:t>
            </a:r>
          </a:p>
          <a:p>
            <a:r>
              <a:rPr lang="nl-NL" dirty="0"/>
              <a:t>for – nu al</a:t>
            </a:r>
          </a:p>
          <a:p>
            <a:r>
              <a:rPr lang="nl-NL" dirty="0"/>
              <a:t>How long? - hoelang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617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</a:rPr>
              <a:t>Let op!</a:t>
            </a:r>
            <a:endParaRPr lang="pl-PL" sz="6000" b="1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He </a:t>
            </a:r>
            <a:r>
              <a:rPr lang="nl-NL" sz="4400" dirty="0" err="1"/>
              <a:t>worked</a:t>
            </a:r>
            <a:r>
              <a:rPr lang="nl-NL" sz="4400" dirty="0"/>
              <a:t> in that </a:t>
            </a:r>
            <a:r>
              <a:rPr lang="nl-NL" sz="4400" dirty="0" err="1"/>
              <a:t>factory</a:t>
            </a:r>
            <a:r>
              <a:rPr lang="nl-NL" sz="4400" dirty="0"/>
              <a:t> for many </a:t>
            </a:r>
            <a:r>
              <a:rPr lang="nl-NL" sz="4400" dirty="0" err="1"/>
              <a:t>years</a:t>
            </a:r>
            <a:r>
              <a:rPr lang="nl-NL" sz="4400" dirty="0"/>
              <a:t>. (Hij werkt daar niet meer.)</a:t>
            </a:r>
          </a:p>
          <a:p>
            <a:pPr marL="0" indent="0">
              <a:buNone/>
            </a:pPr>
            <a:endParaRPr lang="nl-NL" sz="4400" dirty="0"/>
          </a:p>
          <a:p>
            <a:r>
              <a:rPr lang="nl-NL" sz="4400"/>
              <a:t>He has worked</a:t>
            </a:r>
            <a:r>
              <a:rPr lang="nl-NL" sz="4400" dirty="0"/>
              <a:t> in this </a:t>
            </a:r>
            <a:r>
              <a:rPr lang="nl-NL" sz="4400" dirty="0" err="1"/>
              <a:t>factory</a:t>
            </a:r>
            <a:r>
              <a:rPr lang="nl-NL" sz="4400" dirty="0"/>
              <a:t> for many </a:t>
            </a:r>
            <a:r>
              <a:rPr lang="nl-NL" sz="4400" dirty="0" err="1"/>
              <a:t>years</a:t>
            </a:r>
            <a:r>
              <a:rPr lang="nl-NL" sz="4400" dirty="0"/>
              <a:t>. (Hij werkt hier nog steeds.)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98187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solidFill>
                  <a:srgbClr val="002060"/>
                </a:solidFill>
              </a:rPr>
              <a:t>Online oefenen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hlinkClick r:id="rId2"/>
              </a:rPr>
              <a:t>http://oud.digischool.nl/en/grammatica/presperf-vraag1.htm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3"/>
              </a:rPr>
              <a:t>http://oud.digischool.nl/en/grammatica/presperf-vraag2.htm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4"/>
              </a:rPr>
              <a:t>http://engelsklaslokaal.nl/oefenen-met-grammatica/oefenen-met-1-tijd/present-perfect/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5"/>
              </a:rPr>
              <a:t>http://oefeningenengels.classy.be/present%20perfect%20tenses.html</a:t>
            </a:r>
            <a:endParaRPr lang="nl-N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6"/>
              </a:rPr>
              <a:t>http://www.meestergijs.nl/item/present-perfect/</a:t>
            </a:r>
            <a:r>
              <a:rPr lang="nl-NL" dirty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6818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265</Words>
  <Application>Microsoft Office PowerPoint</Application>
  <PresentationFormat>Breedbeeld</PresentationFormat>
  <Paragraphs>51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Kantoorthema</vt:lpstr>
      <vt:lpstr>Present perfect</vt:lpstr>
      <vt:lpstr>Bevestigende zinnen</vt:lpstr>
      <vt:lpstr>Vragende zinnen</vt:lpstr>
      <vt:lpstr>Ontkennende zinnen</vt:lpstr>
      <vt:lpstr>Gebruik</vt:lpstr>
      <vt:lpstr>Signaalwoorden</vt:lpstr>
      <vt:lpstr>Let op!</vt:lpstr>
      <vt:lpstr>Online oefenen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Anna Kielczewska</dc:creator>
  <cp:lastModifiedBy>Anna Kielczewska</cp:lastModifiedBy>
  <cp:revision>5</cp:revision>
  <dcterms:created xsi:type="dcterms:W3CDTF">2016-09-28T22:41:24Z</dcterms:created>
  <dcterms:modified xsi:type="dcterms:W3CDTF">2016-09-28T23:10:38Z</dcterms:modified>
</cp:coreProperties>
</file>